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0" r:id="rId4"/>
    <p:sldId id="271" r:id="rId5"/>
    <p:sldId id="260" r:id="rId6"/>
    <p:sldId id="259" r:id="rId7"/>
    <p:sldId id="267" r:id="rId8"/>
    <p:sldId id="269" r:id="rId9"/>
    <p:sldId id="263" r:id="rId10"/>
    <p:sldId id="268" r:id="rId11"/>
    <p:sldId id="264" r:id="rId12"/>
    <p:sldId id="272" r:id="rId13"/>
    <p:sldId id="265" r:id="rId14"/>
    <p:sldId id="266" r:id="rId15"/>
    <p:sldId id="273" r:id="rId16"/>
    <p:sldId id="274" r:id="rId17"/>
    <p:sldId id="275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4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36939-38A8-4F1A-8DC3-AFDEC2BB1F62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E831-9B96-49AB-A8EF-2577B52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E831-9B96-49AB-A8EF-2577B52539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фото на сайт 2\Река Киржач.jpg"/>
          <p:cNvPicPr>
            <a:picLocks noChangeAspect="1" noChangeArrowheads="1"/>
          </p:cNvPicPr>
          <p:nvPr/>
        </p:nvPicPr>
        <p:blipFill>
          <a:blip r:embed="rId2" cstate="print"/>
          <a:srcRect l="1895" t="1772" r="1445" b="2560"/>
          <a:stretch>
            <a:fillRect/>
          </a:stretch>
        </p:blipFill>
        <p:spPr bwMode="auto">
          <a:xfrm>
            <a:off x="0" y="2699792"/>
            <a:ext cx="6858000" cy="619268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9756"/>
            <a:ext cx="64807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Название город получил от реки </a:t>
            </a:r>
            <a:r>
              <a:rPr lang="ru-RU" dirty="0" err="1" smtClean="0"/>
              <a:t>Киржач</a:t>
            </a:r>
            <a:r>
              <a:rPr lang="ru-RU" dirty="0" smtClean="0"/>
              <a:t>. Оно входит в так называемую серию — куст идентичных географических названий, куда относятся ещё речка </a:t>
            </a:r>
            <a:r>
              <a:rPr lang="ru-RU" dirty="0" err="1" smtClean="0"/>
              <a:t>Киржелка</a:t>
            </a:r>
            <a:r>
              <a:rPr lang="ru-RU" dirty="0" smtClean="0"/>
              <a:t>, а также небольшой ручеёк </a:t>
            </a:r>
            <a:r>
              <a:rPr lang="ru-RU" dirty="0" err="1" smtClean="0"/>
              <a:t>Киржень</a:t>
            </a:r>
            <a:r>
              <a:rPr lang="ru-RU" dirty="0" smtClean="0"/>
              <a:t> в </a:t>
            </a:r>
            <a:r>
              <a:rPr lang="ru-RU" dirty="0" err="1" smtClean="0"/>
              <a:t>Гагинском</a:t>
            </a:r>
            <a:r>
              <a:rPr lang="ru-RU" dirty="0" smtClean="0"/>
              <a:t> районе Нижегородской области. Все они соотносятся с </a:t>
            </a:r>
            <a:r>
              <a:rPr lang="ru-RU" dirty="0" err="1" smtClean="0"/>
              <a:t>мокшанским</a:t>
            </a:r>
            <a:r>
              <a:rPr lang="ru-RU" dirty="0" smtClean="0"/>
              <a:t> или эрзянским словом со значением «левый», в разных диалектах имеющим форму </a:t>
            </a:r>
            <a:r>
              <a:rPr lang="ru-RU" dirty="0" err="1" smtClean="0"/>
              <a:t>кержи</a:t>
            </a:r>
            <a:r>
              <a:rPr lang="ru-RU" dirty="0" smtClean="0"/>
              <a:t>, </a:t>
            </a:r>
            <a:r>
              <a:rPr lang="ru-RU" dirty="0" err="1" smtClean="0"/>
              <a:t>керч</a:t>
            </a:r>
            <a:r>
              <a:rPr lang="ru-RU" dirty="0" smtClean="0"/>
              <a:t> или </a:t>
            </a:r>
            <a:r>
              <a:rPr lang="ru-RU" dirty="0" err="1" smtClean="0"/>
              <a:t>керш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Киржач</a:t>
            </a:r>
            <a:r>
              <a:rPr lang="ru-RU" dirty="0" smtClean="0"/>
              <a:t> был основан на левом берегу одноимённой реки, являющейся левым притоком </a:t>
            </a:r>
            <a:r>
              <a:rPr lang="ru-RU" dirty="0" err="1" smtClean="0"/>
              <a:t>Клязьмы</a:t>
            </a:r>
            <a:r>
              <a:rPr lang="ru-RU" dirty="0" smtClean="0"/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2376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Киржач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User\Desktop\ДОКУМЕНТЫ 2020г. ВАЖНО\Документы в т.ч. 2019г\Все к отчету 2018г\На виртуальную выставку\Благодетели города\На фабрике купцов Соловьевых.jpg"/>
          <p:cNvPicPr>
            <a:picLocks noChangeAspect="1" noChangeArrowheads="1"/>
          </p:cNvPicPr>
          <p:nvPr/>
        </p:nvPicPr>
        <p:blipFill>
          <a:blip r:embed="rId2" cstate="print"/>
          <a:srcRect b="2900"/>
          <a:stretch>
            <a:fillRect/>
          </a:stretch>
        </p:blipFill>
        <p:spPr bwMode="auto">
          <a:xfrm>
            <a:off x="0" y="5508104"/>
            <a:ext cx="6858000" cy="3384376"/>
          </a:xfrm>
          <a:prstGeom prst="rect">
            <a:avLst/>
          </a:prstGeom>
          <a:noFill/>
        </p:spPr>
      </p:pic>
      <p:pic>
        <p:nvPicPr>
          <p:cNvPr id="23554" name="Picture 2" descr="C:\Users\User\Desktop\фото на сайт 2\ФОТО НА САЙТ\История шелкового комбината\В конторе фабрики Соловьева П.П..jpg"/>
          <p:cNvPicPr>
            <a:picLocks noChangeAspect="1" noChangeArrowheads="1"/>
          </p:cNvPicPr>
          <p:nvPr/>
        </p:nvPicPr>
        <p:blipFill>
          <a:blip r:embed="rId3" cstate="print"/>
          <a:srcRect l="10101" t="8475" r="11150" b="13559"/>
          <a:stretch>
            <a:fillRect/>
          </a:stretch>
        </p:blipFill>
        <p:spPr bwMode="auto">
          <a:xfrm>
            <a:off x="0" y="1907704"/>
            <a:ext cx="6858000" cy="36004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654"/>
            <a:ext cx="64807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После отмены крепостного права промышленность </a:t>
            </a:r>
            <a:r>
              <a:rPr lang="ru-RU" dirty="0" err="1" smtClean="0"/>
              <a:t>Киржача</a:t>
            </a:r>
            <a:r>
              <a:rPr lang="ru-RU" dirty="0" smtClean="0"/>
              <a:t> получила ускоренное развитие. В 1896 году в городе имелось 8 шёлкоткацких фабрик и фабрика медных и бронзовых изделий. В постройке шёлкоткацких и красильно-отделочных мануфактур и фабрик ведущую роль сыграли купцы-предприниматели Пётр и Александр Соловьёвы.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Рабочие на фабрике Соловьевых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76056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 конторе фабрики П.П. Соловьева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Desktop\ДОКУМЕНТЫ 2020г. ВАЖНО\Документы в т.ч. 2019г\Все к отчету 2018г\ко дню учителя\Фото к заметке\Учителя  Киржачской учительской семинарии. 2-й ряд, 3-й слева попечитель семинарии купец Соловьев П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104"/>
            <a:ext cx="6858000" cy="3384376"/>
          </a:xfrm>
          <a:prstGeom prst="rect">
            <a:avLst/>
          </a:prstGeom>
          <a:noFill/>
        </p:spPr>
      </p:pic>
      <p:pic>
        <p:nvPicPr>
          <p:cNvPr id="8" name="Picture 2" descr="C:\Users\User\Desktop\фото на сайт 2\Киржачская учительская семинария.jpg"/>
          <p:cNvPicPr>
            <a:picLocks noChangeAspect="1" noChangeArrowheads="1"/>
          </p:cNvPicPr>
          <p:nvPr/>
        </p:nvPicPr>
        <p:blipFill>
          <a:blip r:embed="rId3" cstate="print"/>
          <a:srcRect l="2022" t="10294" r="1471"/>
          <a:stretch>
            <a:fillRect/>
          </a:stretch>
        </p:blipFill>
        <p:spPr bwMode="auto">
          <a:xfrm>
            <a:off x="0" y="1907704"/>
            <a:ext cx="6858000" cy="36004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0875"/>
            <a:ext cx="64807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/>
              <a:t>На средства Соловьевых в </a:t>
            </a:r>
            <a:r>
              <a:rPr lang="ru-RU" sz="1900" dirty="0" err="1" smtClean="0"/>
              <a:t>Киржаче</a:t>
            </a:r>
            <a:r>
              <a:rPr lang="ru-RU" sz="1900" dirty="0" smtClean="0"/>
              <a:t> были построены первая в губернии учительская семинария, женское двухклассное училище (ныне средняя школа № 2), </a:t>
            </a:r>
            <a:r>
              <a:rPr lang="ru-RU" sz="1900" dirty="0" err="1" smtClean="0"/>
              <a:t>Всехсвятская</a:t>
            </a:r>
            <a:r>
              <a:rPr lang="ru-RU" sz="1900" dirty="0" smtClean="0"/>
              <a:t> церковь и другие определившие облик города строения. </a:t>
            </a:r>
            <a:endParaRPr lang="ru-RU" sz="1900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Учителя  семинарии. 2-й ряд, 3-й слева Соловьев П.А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76056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Киржачская</a:t>
            </a:r>
            <a:r>
              <a:rPr lang="ru-RU" dirty="0" smtClean="0"/>
              <a:t> учительская семинария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Desktop\ДОКУМЕНТЫ 2020г. ВАЖНО\Документы в т.ч. 2019г\Все к отчету 2018г\ко дню учителя\Фото к заметке\Учителя  Киржачской учительской семинарии. 2-й ряд, 3-й слева попечитель семинарии купец Соловьев П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104"/>
            <a:ext cx="6858000" cy="3384376"/>
          </a:xfrm>
          <a:prstGeom prst="rect">
            <a:avLst/>
          </a:prstGeom>
          <a:noFill/>
        </p:spPr>
      </p:pic>
      <p:pic>
        <p:nvPicPr>
          <p:cNvPr id="8" name="Picture 2" descr="C:\Users\User\Desktop\фото на сайт 2\Киржачская учительская семинария.jpg"/>
          <p:cNvPicPr>
            <a:picLocks noChangeAspect="1" noChangeArrowheads="1"/>
          </p:cNvPicPr>
          <p:nvPr/>
        </p:nvPicPr>
        <p:blipFill>
          <a:blip r:embed="rId3" cstate="print"/>
          <a:srcRect l="2022" t="10294" r="1471"/>
          <a:stretch>
            <a:fillRect/>
          </a:stretch>
        </p:blipFill>
        <p:spPr bwMode="auto">
          <a:xfrm>
            <a:off x="0" y="1907704"/>
            <a:ext cx="6858000" cy="36004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0875"/>
            <a:ext cx="64807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/>
              <a:t>На средства Соловьевых в </a:t>
            </a:r>
            <a:r>
              <a:rPr lang="ru-RU" sz="1900" dirty="0" err="1" smtClean="0"/>
              <a:t>Киржаче</a:t>
            </a:r>
            <a:r>
              <a:rPr lang="ru-RU" sz="1900" dirty="0" smtClean="0"/>
              <a:t> были построены первая в губернии учительская семинария, женское двухклассное училище (ныне средняя школа № 2), </a:t>
            </a:r>
            <a:r>
              <a:rPr lang="ru-RU" sz="1900" dirty="0" err="1" smtClean="0"/>
              <a:t>Всехсвятская</a:t>
            </a:r>
            <a:r>
              <a:rPr lang="ru-RU" sz="1900" dirty="0" smtClean="0"/>
              <a:t> церковь и другие определившие облик города строения. </a:t>
            </a:r>
            <a:endParaRPr lang="ru-RU" sz="1900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Учителя  семинарии. 2-й ряд, 3-й слева Соловьев П.А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76056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Киржачская</a:t>
            </a:r>
            <a:r>
              <a:rPr lang="ru-RU" dirty="0" smtClean="0"/>
              <a:t> учительская семинария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User\Desktop\ДОКУМЕНТЫ 2020г. ВАЖНО\Документы в т.ч. 2019г\Все к отчету 2018г\На виртуальную выставку\Благодетели города\Арсентьев Г.Я., купец 2-й гильдии,построил ремесленную школу.jpg"/>
          <p:cNvPicPr>
            <a:picLocks noChangeAspect="1" noChangeArrowheads="1"/>
          </p:cNvPicPr>
          <p:nvPr/>
        </p:nvPicPr>
        <p:blipFill>
          <a:blip r:embed="rId2" cstate="print"/>
          <a:srcRect l="1578" r="1578"/>
          <a:stretch>
            <a:fillRect/>
          </a:stretch>
        </p:blipFill>
        <p:spPr bwMode="auto">
          <a:xfrm>
            <a:off x="0" y="1763688"/>
            <a:ext cx="6858000" cy="712879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4679"/>
            <a:ext cx="648072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700" dirty="0" smtClean="0"/>
              <a:t>Росту  улиц способствовали фабрики. Обе стороны </a:t>
            </a:r>
            <a:r>
              <a:rPr lang="ru-RU" sz="1700" dirty="0" err="1" smtClean="0"/>
              <a:t>Ксеньевского</a:t>
            </a:r>
            <a:r>
              <a:rPr lang="ru-RU" sz="1700" dirty="0" smtClean="0"/>
              <a:t> переулка занимали фабрики Арсентьевых. На Троицкой улице работали фабрики  </a:t>
            </a:r>
            <a:r>
              <a:rPr lang="ru-RU" sz="1700" dirty="0" err="1" smtClean="0"/>
              <a:t>М.Я.Деревщикова</a:t>
            </a:r>
            <a:r>
              <a:rPr lang="ru-RU" sz="1700" dirty="0" smtClean="0"/>
              <a:t>. Эти предприятия положили начало росту северной части города, где на рубеже 19-20 веков возникли улицы Александровская, </a:t>
            </a:r>
            <a:r>
              <a:rPr lang="ru-RU" sz="1700" dirty="0" err="1" smtClean="0"/>
              <a:t>Киржачская</a:t>
            </a:r>
            <a:r>
              <a:rPr lang="ru-RU" sz="1700" dirty="0" smtClean="0"/>
              <a:t> и Дмитриевская .</a:t>
            </a:r>
            <a:endParaRPr lang="ru-RU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купец 2-й гильдии Г.Я.</a:t>
            </a:r>
            <a:r>
              <a:rPr lang="ru-RU" sz="1400" dirty="0" smtClean="0"/>
              <a:t> </a:t>
            </a:r>
            <a:r>
              <a:rPr lang="ru-RU" sz="1600" dirty="0" smtClean="0"/>
              <a:t>Арсентьев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User\Desktop\ДОКУМЕНТЫ 2020г. ВАЖНО\Документы в т.ч. 2019г\Все к отчету 2018г\На виртуальную выставку\Благодетели города\Арсентьев Г.Я., купец 2-й гильдии,построил ремесленную школу.jpg"/>
          <p:cNvPicPr>
            <a:picLocks noChangeAspect="1" noChangeArrowheads="1"/>
          </p:cNvPicPr>
          <p:nvPr/>
        </p:nvPicPr>
        <p:blipFill>
          <a:blip r:embed="rId2" cstate="print"/>
          <a:srcRect l="1578" r="1578"/>
          <a:stretch>
            <a:fillRect/>
          </a:stretch>
        </p:blipFill>
        <p:spPr bwMode="auto">
          <a:xfrm>
            <a:off x="0" y="1763688"/>
            <a:ext cx="6858000" cy="712879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6206"/>
            <a:ext cx="64807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В юго-западной части города на </a:t>
            </a:r>
            <a:r>
              <a:rPr lang="ru-RU" dirty="0" err="1" smtClean="0"/>
              <a:t>Новосергиевской</a:t>
            </a:r>
            <a:r>
              <a:rPr lang="ru-RU" dirty="0" smtClean="0"/>
              <a:t> улице находились фабрики И.Я </a:t>
            </a:r>
            <a:r>
              <a:rPr lang="ru-RU" dirty="0" err="1" smtClean="0"/>
              <a:t>Деревщикова</a:t>
            </a:r>
            <a:r>
              <a:rPr lang="ru-RU" dirty="0" smtClean="0"/>
              <a:t> и </a:t>
            </a:r>
            <a:r>
              <a:rPr lang="ru-RU" dirty="0" err="1" smtClean="0"/>
              <a:t>А.Г.Вихляева</a:t>
            </a:r>
            <a:r>
              <a:rPr lang="ru-RU" dirty="0" smtClean="0"/>
              <a:t>. На углу улицы </a:t>
            </a:r>
            <a:r>
              <a:rPr lang="ru-RU" dirty="0" err="1" smtClean="0"/>
              <a:t>Кокуй</a:t>
            </a:r>
            <a:r>
              <a:rPr lang="ru-RU" dirty="0" smtClean="0"/>
              <a:t> (ныне Чехова) работало предприятие А.И.Герасимова. На пересечении улицы Покровская и Петровского переулка работала фабрика </a:t>
            </a:r>
            <a:r>
              <a:rPr lang="ru-RU" dirty="0" err="1" smtClean="0"/>
              <a:t>А.Д.Милованова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купец 2-й гильдии Г.Я.</a:t>
            </a:r>
            <a:r>
              <a:rPr lang="ru-RU" sz="1400" dirty="0" smtClean="0"/>
              <a:t> </a:t>
            </a:r>
            <a:r>
              <a:rPr lang="ru-RU" sz="1600" dirty="0" smtClean="0"/>
              <a:t>Арсентьев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User\Desktop\ЮлияРеш\Архив\Артефакт\ФОТО предметов\Предметы ОФ в фондохранилище\Изображение 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79306" y="5197764"/>
            <a:ext cx="3456380" cy="3501008"/>
          </a:xfrm>
          <a:prstGeom prst="rect">
            <a:avLst/>
          </a:prstGeom>
          <a:noFill/>
        </p:spPr>
      </p:pic>
      <p:pic>
        <p:nvPicPr>
          <p:cNvPr id="3078" name="Picture 6" descr="C:\Users\User\Desktop\ЮлияРеш\Архив\Артефакт\ФОТО предметов\Предметы ОФ в фондохранилище\Изображение 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43300" y="1489348"/>
            <a:ext cx="3528392" cy="3501008"/>
          </a:xfrm>
          <a:prstGeom prst="rect">
            <a:avLst/>
          </a:prstGeom>
          <a:noFill/>
        </p:spPr>
      </p:pic>
      <p:pic>
        <p:nvPicPr>
          <p:cNvPr id="3077" name="Picture 5" descr="C:\Users\User\Desktop\ЮлияРеш\Архив\Артефакт\ФОТО предметов\Предметы ОФ в фондохранилище\Изображение 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0072"/>
            <a:ext cx="3356992" cy="3456384"/>
          </a:xfrm>
          <a:prstGeom prst="rect">
            <a:avLst/>
          </a:prstGeom>
          <a:noFill/>
        </p:spPr>
      </p:pic>
      <p:pic>
        <p:nvPicPr>
          <p:cNvPr id="3074" name="Picture 2" descr="C:\Users\User\Desktop\ЮлияРеш\Архив\Артефакт\ФОТО предметов\Предметы ОФ в фондохранилище\Изображение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75656"/>
            <a:ext cx="3356992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6992" y="8460432"/>
            <a:ext cx="206084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460432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56992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ЮлияРеш\Архив\Артефакт\ФОТО предметов\Предметы ОФ в фондохранилище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992" y="5220072"/>
            <a:ext cx="3501008" cy="3456384"/>
          </a:xfrm>
          <a:prstGeom prst="rect">
            <a:avLst/>
          </a:prstGeom>
          <a:noFill/>
        </p:spPr>
      </p:pic>
      <p:pic>
        <p:nvPicPr>
          <p:cNvPr id="4100" name="Picture 4" descr="C:\Users\User\Desktop\ЮлияРеш\Архив\Артефакт\ФОТО предметов\Предметы ОФ в фондохранилище\Изображение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0072"/>
            <a:ext cx="3356992" cy="3456384"/>
          </a:xfrm>
          <a:prstGeom prst="rect">
            <a:avLst/>
          </a:prstGeom>
          <a:noFill/>
        </p:spPr>
      </p:pic>
      <p:pic>
        <p:nvPicPr>
          <p:cNvPr id="4099" name="Picture 3" descr="C:\Users\User\Desktop\ЮлияРеш\Архив\Артефакт\ФОТО предметов\Предметы ОФ в фондохранилище\Изображение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6992" y="1475656"/>
            <a:ext cx="3501008" cy="3528392"/>
          </a:xfrm>
          <a:prstGeom prst="rect">
            <a:avLst/>
          </a:prstGeom>
          <a:noFill/>
        </p:spPr>
      </p:pic>
      <p:pic>
        <p:nvPicPr>
          <p:cNvPr id="4098" name="Picture 2" descr="C:\Users\User\Desktop\ЮлияРеш\Архив\Артефакт\ФОТО предметов\Предметы ОФ в фондохранилище\Изображение 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702" y="1561358"/>
            <a:ext cx="3528393" cy="3356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6992" y="8460432"/>
            <a:ext cx="206084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460432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56992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ЮлияРеш\Архив\Артефакт\ФОТО предметов\Предметы ОФ в фондохранилище\Изображение 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696" y="5269768"/>
            <a:ext cx="3456384" cy="3356992"/>
          </a:xfrm>
          <a:prstGeom prst="rect">
            <a:avLst/>
          </a:prstGeom>
          <a:noFill/>
        </p:spPr>
      </p:pic>
      <p:pic>
        <p:nvPicPr>
          <p:cNvPr id="5124" name="Picture 4" descr="C:\Users\User\Desktop\ЮлияРеш\Архив\Артефакт\ФОТО предметов\Предметы ОФ в фондохранилище\Изображение 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3" y="5220072"/>
            <a:ext cx="3501008" cy="3456384"/>
          </a:xfrm>
          <a:prstGeom prst="rect">
            <a:avLst/>
          </a:prstGeom>
          <a:noFill/>
        </p:spPr>
      </p:pic>
      <p:pic>
        <p:nvPicPr>
          <p:cNvPr id="5123" name="Picture 3" descr="C:\Users\User\Desktop\ЮлияРеш\Архив\Артефакт\ФОТО предметов\Предметы ОФ в фондохранилище\Изображение 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43300" y="1489348"/>
            <a:ext cx="3528392" cy="3501008"/>
          </a:xfrm>
          <a:prstGeom prst="rect">
            <a:avLst/>
          </a:prstGeom>
          <a:noFill/>
        </p:spPr>
      </p:pic>
      <p:pic>
        <p:nvPicPr>
          <p:cNvPr id="5122" name="Picture 2" descr="C:\Users\User\Desktop\ЮлияРеш\Архив\Артефакт\ФОТО предметов\Предметы ОФ в фондохранилище\Изображение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75656"/>
            <a:ext cx="3356992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6992" y="8460432"/>
            <a:ext cx="206084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460432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56992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фильмы, фото и тексты мероприятий и др\На фильм Киржач- город старинный\Киржачский Свято-Благовещенский монасты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5656"/>
            <a:ext cx="6858000" cy="741580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82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Впервые упоминается в 1332 году в духовной грамоте Ивана </a:t>
            </a:r>
            <a:r>
              <a:rPr lang="ru-RU" dirty="0" err="1" smtClean="0"/>
              <a:t>Калиты</a:t>
            </a:r>
            <a:r>
              <a:rPr lang="ru-RU" dirty="0" smtClean="0"/>
              <a:t>. По другой версии </a:t>
            </a:r>
            <a:r>
              <a:rPr lang="ru-RU" dirty="0" err="1" smtClean="0"/>
              <a:t>Киржач</a:t>
            </a:r>
            <a:r>
              <a:rPr lang="ru-RU" dirty="0" smtClean="0"/>
              <a:t> возник в середине XIV века как слобода при основанном в 1358 году Сергием Радонежским Благовещенском монастыре.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Киржачский</a:t>
            </a:r>
            <a:r>
              <a:rPr lang="ru-RU" dirty="0" smtClean="0"/>
              <a:t> Свято-Благовещенский монастырь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ЮлияРеш\Архив\Артефакт\ФОТО предметов\Предметы ОФ из сундука в эксп. зале\IMG_1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992" y="5220072"/>
            <a:ext cx="3501008" cy="3456384"/>
          </a:xfrm>
          <a:prstGeom prst="rect">
            <a:avLst/>
          </a:prstGeom>
          <a:noFill/>
        </p:spPr>
      </p:pic>
      <p:pic>
        <p:nvPicPr>
          <p:cNvPr id="1028" name="Picture 4" descr="C:\Users\User\Desktop\Выставки, викторина  на артефакт\Фото предметов  последние\Купеческий быт\КИКХМ ОФ кп434 ламп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0072"/>
            <a:ext cx="3356992" cy="345638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82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Впервые упоминается в 1332 году в духовной грамоте Ивана </a:t>
            </a:r>
            <a:r>
              <a:rPr lang="ru-RU" dirty="0" err="1" smtClean="0"/>
              <a:t>Калиты</a:t>
            </a:r>
            <a:r>
              <a:rPr lang="ru-RU" dirty="0" smtClean="0"/>
              <a:t>. По другой версии </a:t>
            </a:r>
            <a:r>
              <a:rPr lang="ru-RU" dirty="0" err="1" smtClean="0"/>
              <a:t>Киржач</a:t>
            </a:r>
            <a:r>
              <a:rPr lang="ru-RU" dirty="0" smtClean="0"/>
              <a:t> возник в середине XIV века как слобода при основанном в 1358 году Сергием Радонежским Благовещенском монастыре.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esktop\ДОКУМЕНТЫ 2020г. ВАЖНО\Документы в т.ч. 2019г\ГОСКАТАЛОГ\Документы к госкаталогу\Для ГОСКАТАЛОГА до 1996\КИКХМ ОФ кп18 четки монахи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75656"/>
            <a:ext cx="3356993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Четки монахини</a:t>
            </a:r>
            <a:endParaRPr lang="ru-RU" dirty="0"/>
          </a:p>
        </p:txBody>
      </p:sp>
      <p:pic>
        <p:nvPicPr>
          <p:cNvPr id="1027" name="Picture 3" descr="C:\Users\User\Desktop\ЮлияРеш\Архив\Артефакт\ФОТО предметов\Артефакт фото\Паникадил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6993" y="1475656"/>
            <a:ext cx="3501008" cy="3528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6992" y="8460432"/>
            <a:ext cx="2060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Панно, вышитое крестом,  «</a:t>
            </a:r>
            <a:r>
              <a:rPr lang="ru-RU" sz="1200" dirty="0" err="1" smtClean="0"/>
              <a:t>Киржачский</a:t>
            </a:r>
            <a:r>
              <a:rPr lang="ru-RU" sz="1200" dirty="0" smtClean="0"/>
              <a:t> монастырь»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460432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Лампадка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56992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Паникадило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ЮлияРеш\Архив\Артефакт\ФОТО предметов\Предметы ОФ в фондохранилище\Изображение 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0072"/>
            <a:ext cx="3356992" cy="3456384"/>
          </a:xfrm>
          <a:prstGeom prst="rect">
            <a:avLst/>
          </a:prstGeom>
          <a:noFill/>
        </p:spPr>
      </p:pic>
      <p:pic>
        <p:nvPicPr>
          <p:cNvPr id="2052" name="Picture 4" descr="C:\Users\User\Desktop\ЮлияРеш\Архив\Артефакт\ФОТО предметов\Предметы ОФ в фондохранилище\Изображение 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2" y="5220072"/>
            <a:ext cx="3501008" cy="3456384"/>
          </a:xfrm>
          <a:prstGeom prst="rect">
            <a:avLst/>
          </a:prstGeom>
          <a:noFill/>
        </p:spPr>
      </p:pic>
      <p:pic>
        <p:nvPicPr>
          <p:cNvPr id="2053" name="Picture 5" descr="C:\Users\User\Desktop\ЮлияРеш\Архив\Артефакт\ФОТО предметов\Предметы ОФ в фондохранилище\Изображение 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43298" y="1489346"/>
            <a:ext cx="3528392" cy="3501011"/>
          </a:xfrm>
          <a:prstGeom prst="rect">
            <a:avLst/>
          </a:prstGeom>
          <a:noFill/>
        </p:spPr>
      </p:pic>
      <p:pic>
        <p:nvPicPr>
          <p:cNvPr id="2050" name="Picture 2" descr="C:\Users\User\Desktop\ЮлияРеш\Архив\Артефакт\ФОТО предметов\Предметы ОФ в фондохранилище\Изображение 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701" y="1561358"/>
            <a:ext cx="3528392" cy="335699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82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Впервые упоминается в 1332 году в духовной грамоте Ивана </a:t>
            </a:r>
            <a:r>
              <a:rPr lang="ru-RU" dirty="0" err="1" smtClean="0"/>
              <a:t>Калиты</a:t>
            </a:r>
            <a:r>
              <a:rPr lang="ru-RU" dirty="0" smtClean="0"/>
              <a:t>. По другой версии </a:t>
            </a:r>
            <a:r>
              <a:rPr lang="ru-RU" dirty="0" err="1" smtClean="0"/>
              <a:t>Киржач</a:t>
            </a:r>
            <a:r>
              <a:rPr lang="ru-RU" dirty="0" smtClean="0"/>
              <a:t> возник в середине XIV века как слобода при основанном в 1358 году Сергием Радонежским Благовещенском монастыре.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6992" y="8460432"/>
            <a:ext cx="206084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460432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56992" y="4788024"/>
            <a:ext cx="206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esktop\фильмы, фото и тексты мероприятий и др\На фильм Киржач- город старинный\Река Киржач на Селивано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8104"/>
            <a:ext cx="6858000" cy="3384375"/>
          </a:xfrm>
          <a:prstGeom prst="rect">
            <a:avLst/>
          </a:prstGeom>
          <a:noFill/>
        </p:spPr>
      </p:pic>
      <p:pic>
        <p:nvPicPr>
          <p:cNvPr id="21506" name="Picture 2" descr="C:\Users\User\Desktop\фильмы, фото и тексты мероприятий и др\На фильм Киржач- город старинный\Вид г.Киржача с Селивановой горы.jpg"/>
          <p:cNvPicPr>
            <a:picLocks noChangeAspect="1" noChangeArrowheads="1"/>
          </p:cNvPicPr>
          <p:nvPr/>
        </p:nvPicPr>
        <p:blipFill>
          <a:blip r:embed="rId3" cstate="print"/>
          <a:srcRect l="1979" r="1439"/>
          <a:stretch>
            <a:fillRect/>
          </a:stretch>
        </p:blipFill>
        <p:spPr bwMode="auto">
          <a:xfrm>
            <a:off x="0" y="1907704"/>
            <a:ext cx="6858000" cy="36004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5056"/>
            <a:ext cx="64807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В 1778 году по именному указу Екатерины </a:t>
            </a:r>
            <a:r>
              <a:rPr lang="en-US" sz="1600" dirty="0" smtClean="0"/>
              <a:t>II</a:t>
            </a:r>
            <a:r>
              <a:rPr lang="ru-RU" sz="1600" dirty="0" smtClean="0"/>
              <a:t> были учреждены губернии, в том числе Владимирская губерния в составе 14 уездов. При этом  уездные центры были объявлены городами. По этой реформе центром </a:t>
            </a:r>
            <a:r>
              <a:rPr lang="ru-RU" sz="1600" dirty="0" err="1" smtClean="0"/>
              <a:t>Киржачского</a:t>
            </a:r>
            <a:r>
              <a:rPr lang="ru-RU" sz="1600" dirty="0" smtClean="0"/>
              <a:t> уезда стал город </a:t>
            </a:r>
            <a:r>
              <a:rPr lang="ru-RU" sz="1600" dirty="0" err="1" smtClean="0"/>
              <a:t>Киржач</a:t>
            </a:r>
            <a:r>
              <a:rPr lang="ru-RU" sz="1600" dirty="0" smtClean="0"/>
              <a:t>, в состав которого были включены Слободка около монастыря и село Селиванова гора. 6 августа 1781 года был утверждён герб </a:t>
            </a:r>
            <a:r>
              <a:rPr lang="ru-RU" sz="1600" dirty="0" err="1" smtClean="0"/>
              <a:t>Киржача</a:t>
            </a:r>
            <a:r>
              <a:rPr lang="ru-RU" sz="1600" dirty="0" smtClean="0"/>
              <a:t>. В 1788 году принят генеральный план застройки города.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Киржач</a:t>
            </a:r>
            <a:r>
              <a:rPr lang="ru-RU" dirty="0" smtClean="0"/>
              <a:t> на Селиванове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76056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Вид с Селивановой Горы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User\Desktop\фильмы, фото и тексты мероприятий и др\Аргуновская резьба из музея Киржача\Выставка аргуновской резьбы в муз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7704"/>
            <a:ext cx="6858000" cy="698477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8166"/>
            <a:ext cx="6480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В XIX веке жизнь города оживляла проходившая через него большая торговая дорога — </a:t>
            </a:r>
            <a:r>
              <a:rPr lang="ru-RU" sz="1600" dirty="0" err="1" smtClean="0"/>
              <a:t>Стромынка</a:t>
            </a:r>
            <a:r>
              <a:rPr lang="ru-RU" sz="1600" dirty="0" smtClean="0"/>
              <a:t>, связывавшая Москву с текстильным краем. Жители города и окрестных деревень занимались преимущественно шёлкоткачеством и столярно-плотничным делом. Особенно славились местные резчики по дереву, известные в Москве как «</a:t>
            </a:r>
            <a:r>
              <a:rPr lang="ru-RU" sz="1600" dirty="0" err="1" smtClean="0"/>
              <a:t>аргуны</a:t>
            </a:r>
            <a:r>
              <a:rPr lang="ru-RU" sz="1600" dirty="0" smtClean="0"/>
              <a:t>» (от названия села </a:t>
            </a:r>
            <a:r>
              <a:rPr lang="ru-RU" sz="1600" dirty="0" err="1" smtClean="0"/>
              <a:t>Аргуново</a:t>
            </a:r>
            <a:r>
              <a:rPr lang="ru-RU" sz="1600" dirty="0" smtClean="0"/>
              <a:t>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</a:t>
            </a:r>
            <a:r>
              <a:rPr lang="ru-RU" dirty="0" err="1" smtClean="0"/>
              <a:t>Аргуновской</a:t>
            </a:r>
            <a:r>
              <a:rPr lang="ru-RU" dirty="0" smtClean="0"/>
              <a:t> резьбы в музее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ДОКУМЕНТЫ 2020г. ВАЖНО\Документы в т.ч. 2019г\Документы важные и нужные\В АМКОС из музея г.Киржач\Письмо\резьба аргуновска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7704"/>
            <a:ext cx="6858000" cy="698477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8166"/>
            <a:ext cx="6480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В XIX веке жизнь города оживляла проходившая через него большая торговая дорога — </a:t>
            </a:r>
            <a:r>
              <a:rPr lang="ru-RU" sz="1600" dirty="0" err="1" smtClean="0"/>
              <a:t>Стромынка</a:t>
            </a:r>
            <a:r>
              <a:rPr lang="ru-RU" sz="1600" dirty="0" smtClean="0"/>
              <a:t>, связывавшая Москву с текстильным краем. Жители города и окрестных деревень занимались преимущественно шёлкоткачеством и столярно-плотничным делом. Особенно славились местные резчики по дереву, известные в Москве как «</a:t>
            </a:r>
            <a:r>
              <a:rPr lang="ru-RU" sz="1600" dirty="0" err="1" smtClean="0"/>
              <a:t>аргуны</a:t>
            </a:r>
            <a:r>
              <a:rPr lang="ru-RU" sz="1600" dirty="0" smtClean="0"/>
              <a:t>» (от названия села </a:t>
            </a:r>
            <a:r>
              <a:rPr lang="ru-RU" sz="1600" dirty="0" err="1" smtClean="0"/>
              <a:t>Аргуново</a:t>
            </a:r>
            <a:r>
              <a:rPr lang="ru-RU" sz="1600" dirty="0" smtClean="0"/>
              <a:t>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</a:t>
            </a:r>
            <a:r>
              <a:rPr lang="ru-RU" dirty="0" err="1" smtClean="0"/>
              <a:t>Аргуновской</a:t>
            </a:r>
            <a:r>
              <a:rPr lang="ru-RU" dirty="0" smtClean="0"/>
              <a:t> резьбы в музее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User\Desktop\ДОКУМЕНТЫ 2020г. ВАЖНО\Документы в т.ч. 2019г\Все к отчету 2018г\Все к отчету 2018г\В АМКОС из музея г.Киржач\Письмо\Аргуновская резьба в музе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384" y="5508104"/>
            <a:ext cx="6858000" cy="3384376"/>
          </a:xfrm>
          <a:prstGeom prst="rect">
            <a:avLst/>
          </a:prstGeom>
          <a:noFill/>
        </p:spPr>
      </p:pic>
      <p:pic>
        <p:nvPicPr>
          <p:cNvPr id="30722" name="Picture 2" descr="C:\Users\User\Desktop\ДОКУМЕНТЫ 2020г. ВАЖНО\Документы в т.ч. 2019г\Фотографии к заявке музея г.Киржач\Инструменты плотника-аргуна  на выстав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7704"/>
            <a:ext cx="6858000" cy="36004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8166"/>
            <a:ext cx="6480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В XIX веке жизнь города оживляла проходившая через него большая торговая дорога — </a:t>
            </a:r>
            <a:r>
              <a:rPr lang="ru-RU" sz="1600" dirty="0" err="1" smtClean="0"/>
              <a:t>Стромынка</a:t>
            </a:r>
            <a:r>
              <a:rPr lang="ru-RU" sz="1600" dirty="0" smtClean="0"/>
              <a:t>, связывавшая Москву с текстильным краем. Жители города и окрестных деревень занимались преимущественно шёлкоткачеством и столярно-плотничным делом. Особенно славились местные резчики по дереву, известные в Москве как «</a:t>
            </a:r>
            <a:r>
              <a:rPr lang="ru-RU" sz="1600" dirty="0" err="1" smtClean="0"/>
              <a:t>аргуны</a:t>
            </a:r>
            <a:r>
              <a:rPr lang="ru-RU" sz="1600" dirty="0" smtClean="0"/>
              <a:t>» (от названия села </a:t>
            </a:r>
            <a:r>
              <a:rPr lang="ru-RU" sz="1600" dirty="0" err="1" smtClean="0"/>
              <a:t>Аргуново</a:t>
            </a:r>
            <a:r>
              <a:rPr lang="ru-RU" sz="1600" dirty="0" smtClean="0"/>
              <a:t>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</a:t>
            </a:r>
            <a:r>
              <a:rPr lang="ru-RU" dirty="0" err="1" smtClean="0"/>
              <a:t>Аргуновской</a:t>
            </a:r>
            <a:r>
              <a:rPr lang="ru-RU" dirty="0" smtClean="0"/>
              <a:t> резьбы в музее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076056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Инструменты </a:t>
            </a:r>
            <a:r>
              <a:rPr lang="ru-RU" dirty="0" err="1" smtClean="0"/>
              <a:t>плотника-аргуна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фото на сайт 2\ФОТО НА САЙТ\Соловьев Александр Александрович, купец 1- гильдии.jpg"/>
          <p:cNvPicPr>
            <a:picLocks noChangeAspect="1" noChangeArrowheads="1"/>
          </p:cNvPicPr>
          <p:nvPr/>
        </p:nvPicPr>
        <p:blipFill>
          <a:blip r:embed="rId2" cstate="print"/>
          <a:srcRect l="2597" t="13144" r="2619" b="2497"/>
          <a:stretch>
            <a:fillRect/>
          </a:stretch>
        </p:blipFill>
        <p:spPr bwMode="auto">
          <a:xfrm>
            <a:off x="0" y="1907704"/>
            <a:ext cx="3429000" cy="3600400"/>
          </a:xfrm>
          <a:prstGeom prst="rect">
            <a:avLst/>
          </a:prstGeom>
          <a:noFill/>
        </p:spPr>
      </p:pic>
      <p:pic>
        <p:nvPicPr>
          <p:cNvPr id="24579" name="Picture 3" descr="C:\Users\User\Desktop\ДОКУМЕНТЫ 2020г. ВАЖНО\Документы в т.ч. 2019г\Все к отчету 2018г\На виртуальную выставку\Благодетели города\П.П.Соловьев.jpg"/>
          <p:cNvPicPr>
            <a:picLocks noChangeAspect="1" noChangeArrowheads="1"/>
          </p:cNvPicPr>
          <p:nvPr/>
        </p:nvPicPr>
        <p:blipFill>
          <a:blip r:embed="rId3" cstate="print"/>
          <a:srcRect b="14000"/>
          <a:stretch>
            <a:fillRect/>
          </a:stretch>
        </p:blipFill>
        <p:spPr bwMode="auto">
          <a:xfrm>
            <a:off x="3429000" y="1907704"/>
            <a:ext cx="3429000" cy="3168352"/>
          </a:xfrm>
          <a:prstGeom prst="rect">
            <a:avLst/>
          </a:prstGeom>
          <a:noFill/>
        </p:spPr>
      </p:pic>
      <p:pic>
        <p:nvPicPr>
          <p:cNvPr id="23555" name="Picture 3" descr="C:\Users\User\Desktop\фильмы, фото и тексты мероприятий и др\На фильм Киржач- город старинный\Вид на б.фабрику купцов Соловьевы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36096"/>
            <a:ext cx="6858000" cy="345638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654"/>
            <a:ext cx="64807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После отмены крепостного права промышленность </a:t>
            </a:r>
            <a:r>
              <a:rPr lang="ru-RU" dirty="0" err="1" smtClean="0"/>
              <a:t>Киржача</a:t>
            </a:r>
            <a:r>
              <a:rPr lang="ru-RU" dirty="0" smtClean="0"/>
              <a:t> получила ускоренное развитие. В 1896 году в городе имелось 8 шёлкоткацких фабрик и фабрика медных и бронзовых изделий. В постройке шёлкоткацких и красильно-отделочных мануфактур и фабрик ведущую роль сыграли купцы-предприниматели Пётр и Александр Соловьёвы.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60432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Вид на фабрику Соловьевых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76056"/>
            <a:ext cx="530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Петр и Александр Соловьевы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717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2020-06-26T05:48:27Z</dcterms:created>
  <dcterms:modified xsi:type="dcterms:W3CDTF">2020-07-02T06:22:29Z</dcterms:modified>
</cp:coreProperties>
</file>