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0"/>
  </p:notesMasterIdLst>
  <p:sldIdLst>
    <p:sldId id="266" r:id="rId2"/>
    <p:sldId id="258" r:id="rId3"/>
    <p:sldId id="279" r:id="rId4"/>
    <p:sldId id="265" r:id="rId5"/>
    <p:sldId id="272" r:id="rId6"/>
    <p:sldId id="261" r:id="rId7"/>
    <p:sldId id="280" r:id="rId8"/>
    <p:sldId id="297" r:id="rId9"/>
    <p:sldId id="278" r:id="rId10"/>
    <p:sldId id="277" r:id="rId11"/>
    <p:sldId id="262" r:id="rId12"/>
    <p:sldId id="256" r:id="rId13"/>
    <p:sldId id="282" r:id="rId14"/>
    <p:sldId id="290" r:id="rId15"/>
    <p:sldId id="292" r:id="rId16"/>
    <p:sldId id="281" r:id="rId17"/>
    <p:sldId id="298" r:id="rId18"/>
    <p:sldId id="30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CCE"/>
    <a:srgbClr val="00682F"/>
    <a:srgbClr val="0A0AAE"/>
    <a:srgbClr val="FFCC00"/>
    <a:srgbClr val="001D58"/>
    <a:srgbClr val="99FF33"/>
    <a:srgbClr val="BEDAE4"/>
    <a:srgbClr val="80B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86" y="-6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F8997-C337-4ED0-8FEB-78F47F2FADB9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E1D3F-032E-4236-A608-79374EC7F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305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E1D3F-032E-4236-A608-79374EC7FFF1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0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4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12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0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8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64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2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653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3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43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723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51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" y="176860"/>
            <a:ext cx="8672373" cy="6504280"/>
          </a:xfrm>
          <a:prstGeom prst="rect">
            <a:avLst/>
          </a:prstGeom>
        </p:spPr>
      </p:pic>
      <p:pic>
        <p:nvPicPr>
          <p:cNvPr id="6" name="Рязанский русский народный хор - Русские наигрыши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589240"/>
            <a:ext cx="62883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16894"/>
      </p:ext>
    </p:extLst>
  </p:cSld>
  <p:clrMapOvr>
    <a:masterClrMapping/>
  </p:clrMapOvr>
  <p:transition advClick="0" advTm="159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auseEvt time="8262" objId="6"/>
        <p14:seekEvt time="8262" objId="6" seek="8069"/>
        <p14:resumeEvt time="826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"/>
          <a:stretch/>
        </p:blipFill>
        <p:spPr>
          <a:xfrm>
            <a:off x="842647" y="548680"/>
            <a:ext cx="7704856" cy="59633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285" y="-704550"/>
            <a:ext cx="6657508" cy="82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31"/>
    </mc:Choice>
    <mc:Fallback xmlns="">
      <p:transition spd="slow" advTm="1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65" b="8485"/>
          <a:stretch/>
        </p:blipFill>
        <p:spPr>
          <a:xfrm>
            <a:off x="2285984" y="714356"/>
            <a:ext cx="5001562" cy="5357850"/>
          </a:xfrm>
          <a:prstGeom prst="rect">
            <a:avLst/>
          </a:prstGeom>
        </p:spPr>
      </p:pic>
      <p:pic>
        <p:nvPicPr>
          <p:cNvPr id="6" name="Рисунок 5" descr="6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64511" y="750076"/>
            <a:ext cx="5715043" cy="5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8"/>
    </mc:Choice>
    <mc:Fallback xmlns="">
      <p:transition spd="slow" advTm="15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14282" y="214290"/>
              <a:ext cx="4929222" cy="12003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ru-RU" dirty="0" err="1" smtClean="0"/>
                <a:t>Валютообразный</a:t>
              </a:r>
              <a:r>
                <a:rPr lang="ru-RU" dirty="0" smtClean="0"/>
                <a:t> </a:t>
              </a:r>
              <a:r>
                <a:rPr lang="ru-RU" dirty="0" err="1" smtClean="0"/>
                <a:t>аргуновский</a:t>
              </a:r>
              <a:r>
                <a:rPr lang="ru-RU" dirty="0" smtClean="0"/>
                <a:t> наличник</a:t>
              </a:r>
            </a:p>
            <a:p>
              <a:pPr algn="just"/>
              <a:r>
                <a:rPr lang="ru-RU" dirty="0" smtClean="0"/>
                <a:t> с раковиной (символом Воскресения Христова)</a:t>
              </a:r>
            </a:p>
            <a:p>
              <a:pPr algn="just"/>
              <a:r>
                <a:rPr lang="ru-RU" dirty="0" smtClean="0"/>
                <a:t>составляет ансамбль с </a:t>
              </a:r>
              <a:r>
                <a:rPr lang="ru-RU" dirty="0" err="1" smtClean="0"/>
                <a:t>валютообразным</a:t>
              </a:r>
              <a:r>
                <a:rPr lang="ru-RU" dirty="0" smtClean="0"/>
                <a:t> </a:t>
              </a:r>
            </a:p>
            <a:p>
              <a:pPr algn="just"/>
              <a:r>
                <a:rPr lang="ru-RU" dirty="0" smtClean="0"/>
                <a:t>наличником светёлки. 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1" b="7978"/>
            <a:stretch/>
          </p:blipFill>
          <p:spPr>
            <a:xfrm>
              <a:off x="5500694" y="4000504"/>
              <a:ext cx="3409196" cy="2579402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softEdge rad="112500"/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6" b="8417"/>
            <a:stretch/>
          </p:blipFill>
          <p:spPr>
            <a:xfrm>
              <a:off x="6357950" y="214290"/>
              <a:ext cx="2428892" cy="2430757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softEdge rad="112500"/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53"/>
            <a:stretch/>
          </p:blipFill>
          <p:spPr>
            <a:xfrm>
              <a:off x="214282" y="2571744"/>
              <a:ext cx="3643809" cy="2474527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softEdge rad="112500"/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214282" y="5857892"/>
              <a:ext cx="4343112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Отход от традиции означает и изменение </a:t>
              </a:r>
            </a:p>
            <a:p>
              <a:pPr algn="just"/>
              <a:r>
                <a:rPr lang="ru-RU" dirty="0" smtClean="0"/>
                <a:t>образной структуры ансамбля.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35531293"/>
      </p:ext>
    </p:extLst>
  </p:cSld>
  <p:clrMapOvr>
    <a:masterClrMapping/>
  </p:clrMapOvr>
  <p:transition spd="slow" advTm="261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"/>
          <a:stretch/>
        </p:blipFill>
        <p:spPr>
          <a:xfrm>
            <a:off x="1259632" y="836712"/>
            <a:ext cx="6819233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1529" y="-230006"/>
            <a:ext cx="6048673" cy="7462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98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4"/>
    </mc:Choice>
    <mc:Fallback xmlns="">
      <p:transition spd="slow" advTm="16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5"/>
          <a:stretch/>
        </p:blipFill>
        <p:spPr>
          <a:xfrm>
            <a:off x="1428728" y="714356"/>
            <a:ext cx="6500858" cy="5491858"/>
          </a:xfrm>
          <a:prstGeom prst="rect">
            <a:avLst/>
          </a:prstGeom>
        </p:spPr>
      </p:pic>
      <p:pic>
        <p:nvPicPr>
          <p:cNvPr id="4" name="Рисунок 3" descr="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71602" y="-71460"/>
            <a:ext cx="6215107" cy="70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9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4"/>
    </mc:Choice>
    <mc:Fallback xmlns="">
      <p:transition spd="slow" advTm="1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Рисунок 4" descr="6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8" b="8225"/>
            <a:stretch/>
          </p:blipFill>
          <p:spPr>
            <a:xfrm>
              <a:off x="428596" y="1071546"/>
              <a:ext cx="3643338" cy="2843842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11250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214282" y="4000504"/>
              <a:ext cx="5638788" cy="25853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just"/>
              <a:r>
                <a:rPr lang="ru-RU" dirty="0"/>
                <a:t>Как правило, светёлками были девичьи комнатки </a:t>
              </a:r>
              <a:endParaRPr lang="ru-RU" dirty="0" smtClean="0"/>
            </a:p>
            <a:p>
              <a:pPr algn="just"/>
              <a:r>
                <a:rPr lang="ru-RU" dirty="0" smtClean="0"/>
                <a:t>где </a:t>
              </a:r>
              <a:r>
                <a:rPr lang="ru-RU" dirty="0"/>
                <a:t>девицы занимались рукоделием: </a:t>
              </a:r>
              <a:r>
                <a:rPr lang="ru-RU" dirty="0" smtClean="0"/>
                <a:t> пряли</a:t>
              </a:r>
              <a:r>
                <a:rPr lang="ru-RU" dirty="0"/>
                <a:t>, шили, </a:t>
              </a:r>
              <a:endParaRPr lang="ru-RU" dirty="0" smtClean="0"/>
            </a:p>
            <a:p>
              <a:pPr algn="just"/>
              <a:r>
                <a:rPr lang="ru-RU" dirty="0" smtClean="0"/>
                <a:t>вышивали</a:t>
              </a:r>
              <a:r>
                <a:rPr lang="ru-RU" dirty="0"/>
                <a:t>. Со временем окно светёлки </a:t>
              </a:r>
              <a:r>
                <a:rPr lang="ru-RU" dirty="0" smtClean="0"/>
                <a:t>перестало </a:t>
              </a:r>
            </a:p>
            <a:p>
              <a:pPr algn="just"/>
              <a:r>
                <a:rPr lang="ru-RU" dirty="0" smtClean="0"/>
                <a:t>быть </a:t>
              </a:r>
              <a:r>
                <a:rPr lang="ru-RU" dirty="0"/>
                <a:t>окном жилого </a:t>
              </a:r>
              <a:r>
                <a:rPr lang="ru-RU" dirty="0" smtClean="0"/>
                <a:t>помещения</a:t>
              </a:r>
              <a:r>
                <a:rPr lang="ru-RU" dirty="0"/>
                <a:t>, теперь это – </a:t>
              </a:r>
              <a:endParaRPr lang="ru-RU" dirty="0" smtClean="0"/>
            </a:p>
            <a:p>
              <a:pPr algn="just"/>
              <a:r>
                <a:rPr lang="ru-RU" dirty="0" smtClean="0"/>
                <a:t>чердачное </a:t>
              </a:r>
              <a:r>
                <a:rPr lang="ru-RU" dirty="0"/>
                <a:t>окошко. Название же «светёлка» осталось, </a:t>
              </a:r>
              <a:endParaRPr lang="ru-RU" dirty="0" smtClean="0"/>
            </a:p>
            <a:p>
              <a:pPr algn="just"/>
              <a:r>
                <a:rPr lang="ru-RU" dirty="0" smtClean="0"/>
                <a:t>так </a:t>
              </a:r>
              <a:r>
                <a:rPr lang="ru-RU" dirty="0"/>
                <a:t>же</a:t>
              </a:r>
              <a:r>
                <a:rPr lang="ru-RU" dirty="0" smtClean="0"/>
                <a:t>, как </a:t>
              </a:r>
              <a:r>
                <a:rPr lang="ru-RU" dirty="0"/>
                <a:t>и традиции строить избы с небольшой </a:t>
              </a:r>
              <a:endParaRPr lang="ru-RU" dirty="0" smtClean="0"/>
            </a:p>
            <a:p>
              <a:pPr algn="just"/>
              <a:r>
                <a:rPr lang="ru-RU" dirty="0" smtClean="0"/>
                <a:t>надстройкой </a:t>
              </a:r>
              <a:r>
                <a:rPr lang="ru-RU" dirty="0"/>
                <a:t>в виде светёлки</a:t>
              </a:r>
              <a:r>
                <a:rPr lang="ru-RU" dirty="0" smtClean="0"/>
                <a:t>.  </a:t>
              </a:r>
              <a:r>
                <a:rPr lang="ru-RU" dirty="0"/>
                <a:t>А светёлками </a:t>
              </a:r>
              <a:r>
                <a:rPr lang="ru-RU" dirty="0" smtClean="0"/>
                <a:t>стали </a:t>
              </a:r>
            </a:p>
            <a:p>
              <a:pPr algn="just"/>
              <a:r>
                <a:rPr lang="ru-RU" dirty="0" smtClean="0"/>
                <a:t>называть </a:t>
              </a:r>
              <a:r>
                <a:rPr lang="ru-RU" dirty="0"/>
                <a:t>и чисто прибранную комнату в крестьянском </a:t>
              </a:r>
              <a:endParaRPr lang="ru-RU" dirty="0" smtClean="0"/>
            </a:p>
            <a:p>
              <a:pPr algn="just"/>
              <a:r>
                <a:rPr lang="ru-RU" dirty="0" smtClean="0"/>
                <a:t>доме </a:t>
              </a:r>
              <a:r>
                <a:rPr lang="ru-RU" dirty="0"/>
                <a:t>– горницу.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5720" y="285728"/>
              <a:ext cx="7698069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dirty="0" smtClean="0"/>
                <a:t>Термин "светелка" правильнее понимать не как самое светлое помещение, </a:t>
              </a:r>
            </a:p>
            <a:p>
              <a:r>
                <a:rPr lang="ru-RU" dirty="0" smtClean="0"/>
                <a:t>а как приближенное к свету, то есть верхнее.</a:t>
              </a:r>
              <a:endParaRPr lang="ru-RU" dirty="0"/>
            </a:p>
          </p:txBody>
        </p:sp>
        <p:pic>
          <p:nvPicPr>
            <p:cNvPr id="10" name="Рисунок 9" descr="DSCF0194 16.JPG"/>
            <p:cNvPicPr>
              <a:picLocks noChangeAspect="1"/>
            </p:cNvPicPr>
            <p:nvPr/>
          </p:nvPicPr>
          <p:blipFill>
            <a:blip r:embed="rId5" cstate="print"/>
            <a:srcRect r="18750" b="9374"/>
            <a:stretch>
              <a:fillRect/>
            </a:stretch>
          </p:blipFill>
          <p:spPr>
            <a:xfrm>
              <a:off x="6215074" y="4143380"/>
              <a:ext cx="2647310" cy="2428892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7115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45"/>
    </mc:Choice>
    <mc:Fallback xmlns="">
      <p:transition spd="slow" advTm="40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"/>
          <a:stretch/>
        </p:blipFill>
        <p:spPr>
          <a:xfrm>
            <a:off x="1133627" y="823355"/>
            <a:ext cx="6967009" cy="52176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0" y="360259"/>
            <a:ext cx="7542584" cy="614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5"/>
    </mc:Choice>
    <mc:Fallback xmlns="">
      <p:transition spd="slow" advTm="16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F0203 18.JPG"/>
          <p:cNvPicPr>
            <a:picLocks noChangeAspect="1"/>
          </p:cNvPicPr>
          <p:nvPr/>
        </p:nvPicPr>
        <p:blipFill>
          <a:blip r:embed="rId3" cstate="print"/>
          <a:srcRect l="20312" r="6250" b="8333"/>
          <a:stretch>
            <a:fillRect/>
          </a:stretch>
        </p:blipFill>
        <p:spPr>
          <a:xfrm>
            <a:off x="1928794" y="571480"/>
            <a:ext cx="5413072" cy="5643602"/>
          </a:xfrm>
          <a:prstGeom prst="rect">
            <a:avLst/>
          </a:prstGeom>
        </p:spPr>
      </p:pic>
      <p:pic>
        <p:nvPicPr>
          <p:cNvPr id="4" name="Рисунок 3" descr="6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480" y="357166"/>
            <a:ext cx="5857915" cy="61436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6"/>
    </mc:Choice>
    <mc:Fallback xmlns="">
      <p:transition spd="slow" advTm="16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" name="Рисунок 10" descr="5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Рисунок 2" descr="73.jpg"/>
            <p:cNvPicPr>
              <a:picLocks noChangeAspect="1"/>
            </p:cNvPicPr>
            <p:nvPr/>
          </p:nvPicPr>
          <p:blipFill>
            <a:blip r:embed="rId3"/>
            <a:srcRect l="11953" t="10417" r="8909" b="13541"/>
            <a:stretch>
              <a:fillRect/>
            </a:stretch>
          </p:blipFill>
          <p:spPr>
            <a:xfrm>
              <a:off x="5214942" y="1071546"/>
              <a:ext cx="3714776" cy="5214974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14282" y="4071942"/>
              <a:ext cx="4143404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i="1" dirty="0" smtClean="0">
                  <a:solidFill>
                    <a:srgbClr val="0C0CCE"/>
                  </a:solidFill>
                </a:rPr>
                <a:t>В низенькой светелке огонек горит,</a:t>
              </a:r>
              <a:br>
                <a:rPr lang="ru-RU" b="1" i="1" dirty="0" smtClean="0">
                  <a:solidFill>
                    <a:srgbClr val="0C0CCE"/>
                  </a:solidFill>
                </a:rPr>
              </a:br>
              <a:r>
                <a:rPr lang="ru-RU" b="1" i="1" dirty="0" smtClean="0">
                  <a:solidFill>
                    <a:srgbClr val="0C0CCE"/>
                  </a:solidFill>
                </a:rPr>
                <a:t>Молодая пряха  под окном сидит.</a:t>
              </a:r>
            </a:p>
            <a:p>
              <a:r>
                <a:rPr lang="ru-RU" b="1" i="1" dirty="0" smtClean="0">
                  <a:solidFill>
                    <a:srgbClr val="0C0CCE"/>
                  </a:solidFill>
                </a:rPr>
                <a:t>Молода, красива,  карие глаза,</a:t>
              </a:r>
              <a:br>
                <a:rPr lang="ru-RU" b="1" i="1" dirty="0" smtClean="0">
                  <a:solidFill>
                    <a:srgbClr val="0C0CCE"/>
                  </a:solidFill>
                </a:rPr>
              </a:br>
              <a:r>
                <a:rPr lang="ru-RU" b="1" i="1" dirty="0" smtClean="0">
                  <a:solidFill>
                    <a:srgbClr val="0C0CCE"/>
                  </a:solidFill>
                </a:rPr>
                <a:t>По плечам развита  русая коса.</a:t>
              </a:r>
            </a:p>
            <a:p>
              <a:endParaRPr lang="ru-RU" b="1" i="1" dirty="0" smtClean="0">
                <a:solidFill>
                  <a:srgbClr val="0C0CCE"/>
                </a:solidFill>
              </a:endParaRPr>
            </a:p>
            <a:p>
              <a:r>
                <a:rPr lang="ru-RU" b="1" i="1" dirty="0" smtClean="0">
                  <a:solidFill>
                    <a:srgbClr val="0C0CCE"/>
                  </a:solidFill>
                </a:rPr>
                <a:t>Русая головка,  думы без конца…</a:t>
              </a:r>
              <a:br>
                <a:rPr lang="ru-RU" b="1" i="1" dirty="0" smtClean="0">
                  <a:solidFill>
                    <a:srgbClr val="0C0CCE"/>
                  </a:solidFill>
                </a:rPr>
              </a:br>
              <a:r>
                <a:rPr lang="ru-RU" b="1" i="1" dirty="0" smtClean="0">
                  <a:solidFill>
                    <a:srgbClr val="0C0CCE"/>
                  </a:solidFill>
                </a:rPr>
                <a:t>Ты о чем мечтаешь,  девица-краса?..</a:t>
              </a:r>
            </a:p>
            <a:p>
              <a:r>
                <a:rPr lang="ru-RU" b="1" i="1" dirty="0" smtClean="0">
                  <a:solidFill>
                    <a:srgbClr val="0C0CCE"/>
                  </a:solidFill>
                </a:rPr>
                <a:t>В низенькой светелке  огонек горит,</a:t>
              </a:r>
              <a:br>
                <a:rPr lang="ru-RU" b="1" i="1" dirty="0" smtClean="0">
                  <a:solidFill>
                    <a:srgbClr val="0C0CCE"/>
                  </a:solidFill>
                </a:rPr>
              </a:br>
              <a:r>
                <a:rPr lang="ru-RU" b="1" i="1" dirty="0" smtClean="0">
                  <a:solidFill>
                    <a:srgbClr val="0C0CCE"/>
                  </a:solidFill>
                </a:rPr>
                <a:t>Молодая пряха  под окном сидит.</a:t>
              </a:r>
              <a:endParaRPr lang="ru-RU" b="1" i="1" dirty="0">
                <a:solidFill>
                  <a:srgbClr val="0C0CCE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0" y="0"/>
            <a:ext cx="9144000" cy="6857999"/>
            <a:chOff x="0" y="0"/>
            <a:chExt cx="9144000" cy="685799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37638" y="3338663"/>
              <a:ext cx="3920047" cy="25853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/>
                <a:t>МБУК  «</a:t>
              </a:r>
              <a:r>
                <a:rPr lang="ru-RU" b="1" dirty="0" err="1" smtClean="0"/>
                <a:t>Киржачский</a:t>
              </a:r>
              <a:r>
                <a:rPr lang="ru-RU" b="1" dirty="0" smtClean="0"/>
                <a:t>  районный  </a:t>
              </a:r>
            </a:p>
            <a:p>
              <a:pPr algn="ctr"/>
              <a:r>
                <a:rPr lang="ru-RU" b="1" dirty="0"/>
                <a:t>и</a:t>
              </a:r>
              <a:r>
                <a:rPr lang="ru-RU" b="1" dirty="0" smtClean="0"/>
                <a:t>сторико-краеведческий  и  </a:t>
              </a:r>
            </a:p>
            <a:p>
              <a:pPr algn="ctr"/>
              <a:r>
                <a:rPr lang="ru-RU" b="1" dirty="0"/>
                <a:t>х</a:t>
              </a:r>
              <a:r>
                <a:rPr lang="ru-RU" b="1" dirty="0" smtClean="0"/>
                <a:t>удожественный  музей»</a:t>
              </a:r>
            </a:p>
            <a:p>
              <a:endParaRPr lang="ru-RU" dirty="0" smtClean="0"/>
            </a:p>
            <a:p>
              <a:endParaRPr lang="ru-RU" dirty="0"/>
            </a:p>
            <a:p>
              <a:r>
                <a:rPr lang="ru-RU" b="1" i="1" dirty="0" smtClean="0"/>
                <a:t>                      Авторы:</a:t>
              </a:r>
            </a:p>
            <a:p>
              <a:r>
                <a:rPr lang="ru-RU" b="1" i="1" dirty="0" err="1" smtClean="0"/>
                <a:t>Гузаревич</a:t>
              </a:r>
              <a:r>
                <a:rPr lang="ru-RU" b="1" i="1" dirty="0" smtClean="0"/>
                <a:t> М.Г. – главный хранитель</a:t>
              </a:r>
            </a:p>
            <a:p>
              <a:r>
                <a:rPr lang="ru-RU" b="1" i="1" dirty="0"/>
                <a:t>ф</a:t>
              </a:r>
              <a:r>
                <a:rPr lang="ru-RU" b="1" i="1" dirty="0" smtClean="0"/>
                <a:t>ондов</a:t>
              </a:r>
            </a:p>
            <a:p>
              <a:r>
                <a:rPr lang="ru-RU" b="1" i="1" dirty="0" smtClean="0"/>
                <a:t>Никонова И.В. – научный сотрудник</a:t>
              </a:r>
              <a:endParaRPr lang="ru-RU" b="1" i="1" dirty="0"/>
            </a:p>
          </p:txBody>
        </p:sp>
      </p:grpSp>
      <p:pic>
        <p:nvPicPr>
          <p:cNvPr id="15" name="Рисунок 14" descr="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 descr="74.png"/>
          <p:cNvPicPr>
            <a:picLocks noChangeAspect="1"/>
          </p:cNvPicPr>
          <p:nvPr/>
        </p:nvPicPr>
        <p:blipFill>
          <a:blip r:embed="rId6"/>
          <a:srcRect l="19333" t="5282" r="20253" b="8446"/>
          <a:stretch>
            <a:fillRect/>
          </a:stretch>
        </p:blipFill>
        <p:spPr>
          <a:xfrm>
            <a:off x="1607323" y="260648"/>
            <a:ext cx="5929354" cy="5810767"/>
          </a:xfrm>
          <a:prstGeom prst="rect">
            <a:avLst/>
          </a:prstGeom>
        </p:spPr>
      </p:pic>
    </p:spTree>
  </p:cSld>
  <p:clrMapOvr>
    <a:masterClrMapping/>
  </p:clrMapOvr>
  <p:transition spd="slow" advTm="51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16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80" b="99723" l="8462" r="99231">
                        <a14:backgroundMark x1="17692" y1="26352" x2="17692" y2="26352"/>
                        <a14:backgroundMark x1="81385" y1="18724" x2="81385" y2="18724"/>
                      </a14:backgroundRemoval>
                    </a14:imgEffect>
                  </a14:imgLayer>
                </a14:imgProps>
              </a:ext>
            </a:extLst>
          </a:blip>
          <a:srcRect t="10093"/>
          <a:stretch/>
        </p:blipFill>
        <p:spPr>
          <a:xfrm>
            <a:off x="6084168" y="3799378"/>
            <a:ext cx="2984101" cy="2975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659" y="260648"/>
            <a:ext cx="842493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C0CC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Что ни изба – то светёлка, что ни изба со светёлкой –  то тайна русской души,</a:t>
            </a:r>
          </a:p>
          <a:p>
            <a:pPr algn="ctr"/>
            <a:r>
              <a:rPr lang="ru-RU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C0CC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открытой миру, жизнерадостной, чуткой к красоте окружающего.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8" b="98020" l="2500" r="100000">
                        <a14:backgroundMark x1="86087" y1="12005" x2="86087" y2="12005"/>
                        <a14:backgroundMark x1="19457" y1="17946" x2="19457" y2="17946"/>
                        <a14:backgroundMark x1="8152" y1="79703" x2="8152" y2="79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4" b="5694"/>
          <a:stretch/>
        </p:blipFill>
        <p:spPr>
          <a:xfrm flipH="1">
            <a:off x="179512" y="4000442"/>
            <a:ext cx="3396236" cy="27749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9576" y="1772816"/>
            <a:ext cx="7849101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Светёлками в старину назывались небольшие комнатки в верхней части </a:t>
            </a: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(надстроечной)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крестьянского,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купеческого или боярского дома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  <a:p>
            <a:pPr algn="ctr"/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 название «светёлка» берёт начало от слова «свет» - значит выше к небу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свету.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889">
        <p:dissolve/>
      </p:transition>
    </mc:Choice>
    <mc:Fallback xmlns="">
      <p:transition spd="slow" advTm="1888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b="17149"/>
          <a:stretch/>
        </p:blipFill>
        <p:spPr bwMode="auto">
          <a:xfrm>
            <a:off x="1259632" y="915341"/>
            <a:ext cx="6696744" cy="503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416824" cy="59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8"/>
    </mc:Choice>
    <mc:Fallback xmlns="">
      <p:transition spd="slow" advTm="1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ds03.infourok.ru/uploads/ex/0dab/0005ed92-abfbfc43/img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 bwMode="auto">
          <a:xfrm>
            <a:off x="-57084" y="0"/>
            <a:ext cx="925816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8564" y="59541"/>
            <a:ext cx="7596336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dirty="0"/>
              <a:t>Светёлка — светлое неотапливаемое помещение в верхней части деревянного дома, которое часто имело небольшие размеры и использовалось для индивидуального пользования (не допускались гости, а только близкие). В современном понимании светёлка сопоставима с мансардой. Свет в  светёлку попадал благодаря слуховым окнам, которые также и  увеличивали пространство.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47664" y="4293096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Использовалась светёлка как жилая комната летом и, как чердачное помещение и хранилище в зимнее время. Часто в светёлке могли организовываться посиделки, где девушки занимались рукоделием, готовили себе приданное. А вот в зимнее время </a:t>
            </a:r>
            <a:r>
              <a:rPr lang="ru-RU" dirty="0" smtClean="0"/>
              <a:t>эта </a:t>
            </a:r>
            <a:r>
              <a:rPr lang="ru-RU" dirty="0"/>
              <a:t>светёлка или, как </a:t>
            </a:r>
            <a:r>
              <a:rPr lang="ru-RU" dirty="0" smtClean="0"/>
              <a:t>её </a:t>
            </a:r>
            <a:r>
              <a:rPr lang="ru-RU" dirty="0"/>
              <a:t>ещё называли "светлица", могла использоваться как мера наказания. Потому и использовалось слово "светлица" по аналогии с "темница", но светлая, а не </a:t>
            </a:r>
            <a:r>
              <a:rPr lang="ru-RU" dirty="0" smtClean="0"/>
              <a:t>тёмная</a:t>
            </a:r>
            <a:r>
              <a:rPr lang="ru-RU" dirty="0"/>
              <a:t>. Наказание заключалось в пребывании взаперти, в одиночестве и на относительном холоде.</a:t>
            </a:r>
          </a:p>
        </p:txBody>
      </p:sp>
      <p:pic>
        <p:nvPicPr>
          <p:cNvPr id="8" name="Рисунок 7" descr="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548" y="1945187"/>
            <a:ext cx="4302799" cy="25003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225673">
            <a:off x="5841550" y="2160085"/>
            <a:ext cx="1277347" cy="38533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светёлка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316284" flipH="1">
            <a:off x="5765741" y="2057456"/>
            <a:ext cx="177691" cy="795427"/>
          </a:xfrm>
          <a:prstGeom prst="downArrow">
            <a:avLst/>
          </a:prstGeom>
          <a:solidFill>
            <a:schemeClr val="accent2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45570">
        <p:wheel spokes="1"/>
      </p:transition>
    </mc:Choice>
    <mc:Fallback xmlns="">
      <p:transition spd="slow" advTm="4557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5"/>
          <a:stretch>
            <a:fillRect/>
          </a:stretch>
        </p:blipFill>
        <p:spPr>
          <a:xfrm>
            <a:off x="1285852" y="1000108"/>
            <a:ext cx="6768546" cy="4957686"/>
          </a:xfrm>
          <a:prstGeom prst="rect">
            <a:avLst/>
          </a:prstGeom>
        </p:spPr>
      </p:pic>
      <p:pic>
        <p:nvPicPr>
          <p:cNvPr id="7" name="Рисунок 6" descr="5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57346" y="-142890"/>
            <a:ext cx="5643600" cy="72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2626" y="8012"/>
            <a:ext cx="9144000" cy="6858000"/>
            <a:chOff x="12626" y="8012"/>
            <a:chExt cx="9144000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6" y="8012"/>
              <a:ext cx="9144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Рисунок 2" descr="DSCF0048.JPG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4687" r="4687" b="28125"/>
            <a:stretch>
              <a:fillRect/>
            </a:stretch>
          </p:blipFill>
          <p:spPr>
            <a:xfrm>
              <a:off x="263698" y="3468814"/>
              <a:ext cx="4500594" cy="3143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Рисунок 3" descr="DSCF0069.JPG"/>
            <p:cNvPicPr>
              <a:picLocks noChangeAspect="1"/>
            </p:cNvPicPr>
            <p:nvPr/>
          </p:nvPicPr>
          <p:blipFill>
            <a:blip r:embed="rId5" cstate="print"/>
            <a:srcRect r="2343" b="10416"/>
            <a:stretch>
              <a:fillRect/>
            </a:stretch>
          </p:blipFill>
          <p:spPr>
            <a:xfrm>
              <a:off x="4436409" y="103908"/>
              <a:ext cx="4568711" cy="3143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" name="TextBox 1"/>
            <p:cNvSpPr txBox="1"/>
            <p:nvPr/>
          </p:nvSpPr>
          <p:spPr>
            <a:xfrm>
              <a:off x="203546" y="213496"/>
              <a:ext cx="4071934" cy="1477328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ru-RU" dirty="0">
                  <a:solidFill>
                    <a:srgbClr val="00682F"/>
                  </a:solidFill>
                </a:rPr>
                <a:t>В деревянном узорочье </a:t>
              </a:r>
              <a:r>
                <a:rPr lang="ru-RU" dirty="0" err="1">
                  <a:solidFill>
                    <a:srgbClr val="00682F"/>
                  </a:solidFill>
                </a:rPr>
                <a:t>киржачских</a:t>
              </a:r>
              <a:r>
                <a:rPr lang="ru-RU" dirty="0">
                  <a:solidFill>
                    <a:srgbClr val="00682F"/>
                  </a:solidFill>
                </a:rPr>
                <a:t> </a:t>
              </a:r>
              <a:endParaRPr lang="ru-RU" dirty="0" smtClean="0">
                <a:solidFill>
                  <a:srgbClr val="00682F"/>
                </a:solidFill>
              </a:endParaRPr>
            </a:p>
            <a:p>
              <a:pPr algn="just"/>
              <a:r>
                <a:rPr lang="ru-RU" dirty="0" err="1" smtClean="0">
                  <a:solidFill>
                    <a:srgbClr val="00682F"/>
                  </a:solidFill>
                </a:rPr>
                <a:t>древодельцев-аргунов</a:t>
              </a:r>
              <a:r>
                <a:rPr lang="ru-RU" dirty="0" smtClean="0">
                  <a:solidFill>
                    <a:srgbClr val="00682F"/>
                  </a:solidFill>
                </a:rPr>
                <a:t> приоткрывается </a:t>
              </a:r>
            </a:p>
            <a:p>
              <a:pPr algn="just"/>
              <a:r>
                <a:rPr lang="ru-RU" dirty="0" smtClean="0">
                  <a:solidFill>
                    <a:srgbClr val="00682F"/>
                  </a:solidFill>
                </a:rPr>
                <a:t>нам </a:t>
              </a:r>
              <a:r>
                <a:rPr lang="ru-RU" dirty="0">
                  <a:solidFill>
                    <a:srgbClr val="00682F"/>
                  </a:solidFill>
                </a:rPr>
                <a:t>душа ищущая, созидающая на </a:t>
              </a:r>
              <a:r>
                <a:rPr lang="ru-RU" dirty="0" smtClean="0">
                  <a:solidFill>
                    <a:srgbClr val="00682F"/>
                  </a:solidFill>
                </a:rPr>
                <a:t>началах  </a:t>
              </a:r>
              <a:r>
                <a:rPr lang="ru-RU" dirty="0">
                  <a:solidFill>
                    <a:srgbClr val="00682F"/>
                  </a:solidFill>
                </a:rPr>
                <a:t>гармонии, по примеру </a:t>
              </a:r>
              <a:r>
                <a:rPr lang="ru-RU" dirty="0" smtClean="0">
                  <a:solidFill>
                    <a:srgbClr val="00682F"/>
                  </a:solidFill>
                </a:rPr>
                <a:t>божественного  домостроительства</a:t>
              </a:r>
              <a:r>
                <a:rPr lang="ru-RU" dirty="0">
                  <a:solidFill>
                    <a:srgbClr val="00682F"/>
                  </a:solidFill>
                </a:rPr>
                <a:t>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933154" y="4857760"/>
              <a:ext cx="4071966" cy="175432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rgbClr val="00682F"/>
                  </a:solidFill>
                </a:rPr>
                <a:t>Символические смыслы пронизывают </a:t>
              </a:r>
              <a:endParaRPr lang="ru-RU" dirty="0" smtClean="0">
                <a:solidFill>
                  <a:srgbClr val="00682F"/>
                </a:solidFill>
              </a:endParaRPr>
            </a:p>
            <a:p>
              <a:pPr algn="just"/>
              <a:r>
                <a:rPr lang="ru-RU" dirty="0" smtClean="0">
                  <a:solidFill>
                    <a:srgbClr val="00682F"/>
                  </a:solidFill>
                </a:rPr>
                <a:t>архитектуру избы</a:t>
              </a:r>
              <a:r>
                <a:rPr lang="ru-RU" dirty="0">
                  <a:solidFill>
                    <a:srgbClr val="00682F"/>
                  </a:solidFill>
                </a:rPr>
                <a:t>, в которой клеть </a:t>
              </a:r>
              <a:endParaRPr lang="ru-RU" dirty="0" smtClean="0">
                <a:solidFill>
                  <a:srgbClr val="00682F"/>
                </a:solidFill>
              </a:endParaRPr>
            </a:p>
            <a:p>
              <a:pPr algn="just"/>
              <a:r>
                <a:rPr lang="ru-RU" dirty="0" smtClean="0">
                  <a:solidFill>
                    <a:srgbClr val="00682F"/>
                  </a:solidFill>
                </a:rPr>
                <a:t>(основной </a:t>
              </a:r>
              <a:r>
                <a:rPr lang="ru-RU" dirty="0">
                  <a:solidFill>
                    <a:srgbClr val="00682F"/>
                  </a:solidFill>
                </a:rPr>
                <a:t>её объём) </a:t>
              </a:r>
              <a:r>
                <a:rPr lang="ru-RU" dirty="0" smtClean="0">
                  <a:solidFill>
                    <a:srgbClr val="00682F"/>
                  </a:solidFill>
                </a:rPr>
                <a:t>символизирует </a:t>
              </a:r>
            </a:p>
            <a:p>
              <a:pPr algn="just"/>
              <a:r>
                <a:rPr lang="ru-RU" dirty="0" smtClean="0">
                  <a:solidFill>
                    <a:srgbClr val="00682F"/>
                  </a:solidFill>
                </a:rPr>
                <a:t>земную </a:t>
              </a:r>
              <a:r>
                <a:rPr lang="ru-RU" dirty="0">
                  <a:solidFill>
                    <a:srgbClr val="00682F"/>
                  </a:solidFill>
                </a:rPr>
                <a:t>жизнь, крыша со светёлкой </a:t>
              </a:r>
              <a:r>
                <a:rPr lang="ru-RU" dirty="0" smtClean="0">
                  <a:solidFill>
                    <a:srgbClr val="00682F"/>
                  </a:solidFill>
                </a:rPr>
                <a:t>–</a:t>
              </a:r>
            </a:p>
            <a:p>
              <a:r>
                <a:rPr lang="ru-RU" dirty="0" smtClean="0">
                  <a:solidFill>
                    <a:srgbClr val="00682F"/>
                  </a:solidFill>
                </a:rPr>
                <a:t> </a:t>
              </a:r>
              <a:r>
                <a:rPr lang="ru-RU" dirty="0">
                  <a:solidFill>
                    <a:srgbClr val="00682F"/>
                  </a:solidFill>
                </a:rPr>
                <a:t>небесную божественную, а подклеть – </a:t>
              </a:r>
              <a:endParaRPr lang="ru-RU" dirty="0" smtClean="0">
                <a:solidFill>
                  <a:srgbClr val="00682F"/>
                </a:solidFill>
              </a:endParaRPr>
            </a:p>
            <a:p>
              <a:r>
                <a:rPr lang="ru-RU" dirty="0" smtClean="0">
                  <a:solidFill>
                    <a:srgbClr val="00682F"/>
                  </a:solidFill>
                </a:rPr>
                <a:t>подземную</a:t>
              </a:r>
              <a:r>
                <a:rPr lang="ru-RU" dirty="0">
                  <a:solidFill>
                    <a:srgbClr val="00682F"/>
                  </a:solidFill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912"/>
    </mc:Choice>
    <mc:Fallback xmlns="">
      <p:transition advTm="3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5"/>
          <a:stretch/>
        </p:blipFill>
        <p:spPr>
          <a:xfrm>
            <a:off x="1187624" y="476672"/>
            <a:ext cx="6984776" cy="57606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6" y="188640"/>
            <a:ext cx="7575242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9"/>
    </mc:Choice>
    <mc:Fallback xmlns="">
      <p:transition spd="slow" advTm="1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F0160 13.JPG"/>
          <p:cNvPicPr>
            <a:picLocks noChangeAspect="1"/>
          </p:cNvPicPr>
          <p:nvPr/>
        </p:nvPicPr>
        <p:blipFill>
          <a:blip r:embed="rId3" cstate="print"/>
          <a:srcRect l="9375" b="8333"/>
          <a:stretch>
            <a:fillRect/>
          </a:stretch>
        </p:blipFill>
        <p:spPr>
          <a:xfrm>
            <a:off x="1285852" y="928670"/>
            <a:ext cx="6760601" cy="5128732"/>
          </a:xfrm>
          <a:prstGeom prst="rect">
            <a:avLst/>
          </a:prstGeom>
        </p:spPr>
      </p:pic>
      <p:pic>
        <p:nvPicPr>
          <p:cNvPr id="4" name="Рисунок 3" descr="5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428604"/>
            <a:ext cx="7453333" cy="6000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6"/>
    </mc:Choice>
    <mc:Fallback xmlns="">
      <p:transition spd="slow" advTm="15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2" descr="http://rasfokus.ru/images/photos/medium/a36cde9e05d4958e8b129e19891db9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25"/>
            <a:stretch/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12"/>
            <a:stretch/>
          </p:blipFill>
          <p:spPr>
            <a:xfrm>
              <a:off x="233391" y="260648"/>
              <a:ext cx="4195013" cy="285956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TextBox 3"/>
            <p:cNvSpPr txBox="1"/>
            <p:nvPr/>
          </p:nvSpPr>
          <p:spPr>
            <a:xfrm>
              <a:off x="4885748" y="548680"/>
              <a:ext cx="4013856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just"/>
              <a:r>
                <a:rPr lang="ru-RU" dirty="0"/>
                <a:t>Окно светёлки в старину обрамлялось </a:t>
              </a:r>
              <a:endParaRPr lang="ru-RU" dirty="0" smtClean="0"/>
            </a:p>
            <a:p>
              <a:pPr algn="just"/>
              <a:r>
                <a:rPr lang="ru-RU" dirty="0" smtClean="0"/>
                <a:t>наличником</a:t>
              </a:r>
              <a:r>
                <a:rPr lang="ru-RU" dirty="0"/>
                <a:t>, </a:t>
              </a:r>
              <a:r>
                <a:rPr lang="ru-RU" dirty="0" smtClean="0"/>
                <a:t>составлявшим </a:t>
              </a:r>
              <a:r>
                <a:rPr lang="ru-RU" dirty="0"/>
                <a:t>стройный </a:t>
              </a:r>
              <a:endParaRPr lang="ru-RU" dirty="0" smtClean="0"/>
            </a:p>
            <a:p>
              <a:pPr algn="just"/>
              <a:r>
                <a:rPr lang="ru-RU" dirty="0" smtClean="0"/>
                <a:t>ансамбль </a:t>
              </a:r>
              <a:r>
                <a:rPr lang="ru-RU" dirty="0"/>
                <a:t>с </a:t>
              </a:r>
              <a:r>
                <a:rPr lang="ru-RU" dirty="0" smtClean="0"/>
                <a:t>наличниками  </a:t>
              </a:r>
              <a:r>
                <a:rPr lang="ru-RU" dirty="0"/>
                <a:t>окон избы. 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70"/>
            <a:stretch/>
          </p:blipFill>
          <p:spPr>
            <a:xfrm>
              <a:off x="4702298" y="3722638"/>
              <a:ext cx="4197670" cy="28784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233391" y="4869160"/>
              <a:ext cx="4248656" cy="175432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В сёлах </a:t>
              </a:r>
              <a:r>
                <a:rPr lang="ru-RU" dirty="0" err="1"/>
                <a:t>Киржачского</a:t>
              </a:r>
              <a:r>
                <a:rPr lang="ru-RU" dirty="0"/>
                <a:t> района: </a:t>
              </a:r>
              <a:r>
                <a:rPr lang="ru-RU" dirty="0" err="1" smtClean="0"/>
                <a:t>Никифорово</a:t>
              </a:r>
              <a:r>
                <a:rPr lang="ru-RU" dirty="0" smtClean="0"/>
                <a:t>, </a:t>
              </a:r>
              <a:r>
                <a:rPr lang="ru-RU" dirty="0" err="1" smtClean="0"/>
                <a:t>Старово</a:t>
              </a:r>
              <a:r>
                <a:rPr lang="ru-RU" dirty="0"/>
                <a:t>, </a:t>
              </a:r>
              <a:r>
                <a:rPr lang="ru-RU" dirty="0" err="1"/>
                <a:t>Финеево</a:t>
              </a:r>
              <a:r>
                <a:rPr lang="ru-RU" dirty="0"/>
                <a:t>, </a:t>
              </a:r>
              <a:r>
                <a:rPr lang="ru-RU" dirty="0" err="1"/>
                <a:t>Фёдоровское</a:t>
              </a:r>
              <a:r>
                <a:rPr lang="ru-RU" dirty="0"/>
                <a:t> </a:t>
              </a:r>
              <a:r>
                <a:rPr lang="ru-RU" dirty="0" smtClean="0"/>
                <a:t> ещё сохранились </a:t>
              </a:r>
              <a:r>
                <a:rPr lang="ru-RU" dirty="0"/>
                <a:t>эти дивные ансамбли, </a:t>
              </a:r>
              <a:r>
                <a:rPr lang="ru-RU" dirty="0" smtClean="0"/>
                <a:t>воплотившие </a:t>
              </a:r>
              <a:r>
                <a:rPr lang="ru-RU" dirty="0"/>
                <a:t>в образном </a:t>
              </a:r>
              <a:r>
                <a:rPr lang="ru-RU" dirty="0" smtClean="0"/>
                <a:t> строе  поэтическое мировосприятие   русской   души</a:t>
              </a:r>
              <a:r>
                <a:rPr lang="ru-RU" dirty="0"/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34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37"/>
    </mc:Choice>
    <mc:Fallback xmlns="">
      <p:transition spd="slow" advTm="2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</TotalTime>
  <Words>403</Words>
  <Application>Microsoft Office PowerPoint</Application>
  <PresentationFormat>Экран (4:3)</PresentationFormat>
  <Paragraphs>54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Museum</dc:creator>
  <cp:lastModifiedBy>Museum</cp:lastModifiedBy>
  <cp:revision>148</cp:revision>
  <dcterms:created xsi:type="dcterms:W3CDTF">2020-06-30T09:13:07Z</dcterms:created>
  <dcterms:modified xsi:type="dcterms:W3CDTF">2020-07-14T07:52:16Z</dcterms:modified>
</cp:coreProperties>
</file>